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3" r:id="rId3"/>
    <p:sldId id="300" r:id="rId4"/>
    <p:sldId id="325" r:id="rId5"/>
    <p:sldId id="297" r:id="rId6"/>
    <p:sldId id="302" r:id="rId7"/>
    <p:sldId id="301" r:id="rId8"/>
    <p:sldId id="260" r:id="rId9"/>
    <p:sldId id="261" r:id="rId10"/>
    <p:sldId id="262" r:id="rId11"/>
    <p:sldId id="263" r:id="rId12"/>
    <p:sldId id="266" r:id="rId13"/>
    <p:sldId id="326" r:id="rId14"/>
    <p:sldId id="265" r:id="rId15"/>
    <p:sldId id="328" r:id="rId16"/>
    <p:sldId id="305" r:id="rId17"/>
    <p:sldId id="307" r:id="rId18"/>
    <p:sldId id="308" r:id="rId19"/>
    <p:sldId id="309" r:id="rId20"/>
    <p:sldId id="310" r:id="rId21"/>
    <p:sldId id="311" r:id="rId22"/>
    <p:sldId id="322" r:id="rId23"/>
    <p:sldId id="313" r:id="rId24"/>
    <p:sldId id="314" r:id="rId25"/>
    <p:sldId id="315" r:id="rId26"/>
    <p:sldId id="317" r:id="rId27"/>
    <p:sldId id="320" r:id="rId28"/>
    <p:sldId id="319" r:id="rId29"/>
    <p:sldId id="264" r:id="rId30"/>
    <p:sldId id="329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FF"/>
    <a:srgbClr val="B90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8642" autoAdjust="0"/>
  </p:normalViewPr>
  <p:slideViewPr>
    <p:cSldViewPr>
      <p:cViewPr>
        <p:scale>
          <a:sx n="100" d="100"/>
          <a:sy n="100" d="100"/>
        </p:scale>
        <p:origin x="-40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Доходы бюджета МО Сертолово</a:t>
            </a:r>
          </a:p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c:rich>
      </c:tx>
      <c:layout>
        <c:manualLayout>
          <c:xMode val="edge"/>
          <c:yMode val="edge"/>
          <c:x val="0.25718457832757158"/>
          <c:y val="2.173353657379284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058727167987989E-2"/>
          <c:y val="0.2024823525861052"/>
          <c:w val="0.67428410684469475"/>
          <c:h val="0.79751764741389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муниципального образования Сертолово Всенволожского мцниципального района Ленинградской области в 2020 году</c:v>
                </c:pt>
              </c:strCache>
            </c:strRef>
          </c:tx>
          <c:explosion val="25"/>
          <c:dPt>
            <c:idx val="0"/>
            <c:explosion val="0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-0.149438532920943"/>
                  <c:y val="1.8453903900119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4.721698842344052E-2"/>
                  <c:y val="-0.136932948383706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4169146628528403"/>
                  <c:y val="1.92750177586485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48,9%</a:t>
                    </a:r>
                    <a:endParaRPr lang="ru-RU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41.355008020499604</c:v>
                </c:pt>
                <c:pt idx="1">
                  <c:v>9.6741629719762283</c:v>
                </c:pt>
                <c:pt idx="2" formatCode="0.00">
                  <c:v>48.970829007524145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9380246939418339E-2"/>
          <c:y val="0.18001597318972967"/>
          <c:w val="0.84141263923538667"/>
          <c:h val="0.819984093819292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3"/>
            <c:explosion val="5"/>
          </c:dPt>
          <c:dLbls>
            <c:dLbl>
              <c:idx val="0"/>
              <c:layout>
                <c:manualLayout>
                  <c:x val="-4.40264250545156E-3"/>
                  <c:y val="7.7485009753255445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Общегосударственные вопросы</a:t>
                    </a:r>
                    <a:r>
                      <a:rPr lang="ru-RU" dirty="0"/>
                      <a:t>
24%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3.4856526197993232E-2"/>
                  <c:y val="-7.906167317347208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7234891820780992E-2"/>
                  <c:y val="5.287948537854172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7047187390793861E-2"/>
                  <c:y val="7.8438067401013379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3.8147361375296222E-2"/>
                  <c:y val="-3.6337293732102351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1.5377165572637321E-2"/>
                  <c:y val="7.8009441330950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Образование, СМИ</a:t>
                    </a:r>
                    <a:r>
                      <a:rPr lang="ru-RU" dirty="0"/>
                      <a:t>
1%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2.2280227517010157E-2"/>
                  <c:y val="-1.214708538117191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endParaRPr lang="ru-RU" dirty="0" smtClean="0"/>
                  </a:p>
                  <a:p>
                    <a:r>
                      <a:rPr lang="ru-RU" dirty="0" smtClean="0"/>
                      <a:t>кинематография</a:t>
                    </a:r>
                    <a:r>
                      <a:rPr lang="ru-RU" dirty="0"/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4.1259680587055784E-3"/>
                  <c:y val="-2.728645820006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политика</a:t>
                    </a:r>
                    <a:r>
                      <a:rPr lang="ru-RU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9.0543035123280574E-2"/>
                  <c:y val="-6.19141772117779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</a:t>
                    </a:r>
                  </a:p>
                  <a:p>
                    <a:r>
                      <a:rPr lang="ru-RU" dirty="0" smtClean="0"/>
                      <a:t> культура</a:t>
                    </a:r>
                  </a:p>
                  <a:p>
                    <a:r>
                      <a:rPr lang="ru-RU" dirty="0" smtClean="0"/>
                      <a:t>и </a:t>
                    </a:r>
                    <a:r>
                      <a:rPr lang="ru-RU" dirty="0"/>
                      <a:t>спорт
2%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0.19293358211045533"/>
                  <c:y val="5.0014482540121589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правоохранттельная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Образование, СМИ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23.746100181045872</c:v>
                </c:pt>
                <c:pt idx="1">
                  <c:v>0.6537379775586919</c:v>
                </c:pt>
                <c:pt idx="2">
                  <c:v>2.9899848633775798</c:v>
                </c:pt>
                <c:pt idx="3">
                  <c:v>20.478392340554784</c:v>
                </c:pt>
                <c:pt idx="4">
                  <c:v>37.917239163871834</c:v>
                </c:pt>
                <c:pt idx="5">
                  <c:v>1.3016273178498656</c:v>
                </c:pt>
                <c:pt idx="6">
                  <c:v>7.7560292466780609</c:v>
                </c:pt>
                <c:pt idx="7">
                  <c:v>3.4521581471517133</c:v>
                </c:pt>
                <c:pt idx="8">
                  <c:v>1.6047307619115796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6101-D245-40DA-BAB3-CB6A9F0963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D1670-7352-40E0-A746-980ECC07B0AF}">
      <dgm:prSet phldrT="[Текст]" custT="1"/>
      <dgm:spPr/>
      <dgm:t>
        <a:bodyPr/>
        <a:lstStyle/>
        <a:p>
          <a:endParaRPr lang="ru-RU" dirty="0"/>
        </a:p>
      </dgm:t>
    </dgm:pt>
    <dgm:pt modelId="{37DD6337-1312-432D-9F89-CD27DD36E906}" type="parTrans" cxnId="{0B157301-8C0E-44C2-9E00-3F743CFCA499}">
      <dgm:prSet/>
      <dgm:spPr/>
      <dgm:t>
        <a:bodyPr/>
        <a:lstStyle/>
        <a:p>
          <a:endParaRPr lang="ru-RU"/>
        </a:p>
      </dgm:t>
    </dgm:pt>
    <dgm:pt modelId="{15A87514-8B71-44F6-98FA-4AB1E1F54029}" type="sibTrans" cxnId="{0B157301-8C0E-44C2-9E00-3F743CFCA499}">
      <dgm:prSet/>
      <dgm:spPr/>
      <dgm:t>
        <a:bodyPr/>
        <a:lstStyle/>
        <a:p>
          <a:endParaRPr lang="ru-RU"/>
        </a:p>
      </dgm:t>
    </dgm:pt>
    <dgm:pt modelId="{6FFDA4E7-FB70-4A2D-B1ED-39A10685DFD9}">
      <dgm:prSet phldrT="[Текст]" custT="1"/>
      <dgm:spPr>
        <a:xfrm>
          <a:off x="4929215" y="1928835"/>
          <a:ext cx="1623071" cy="18266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6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r>
            <a:rPr lang="ru-RU" sz="2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88BD64-AFA9-477D-8E1B-B90B90B6F48A}" type="parTrans" cxnId="{3D33DEA8-7E27-4B06-B934-47C6E3F0D34B}">
      <dgm:prSet/>
      <dgm:spPr/>
      <dgm:t>
        <a:bodyPr/>
        <a:lstStyle/>
        <a:p>
          <a:endParaRPr lang="ru-RU"/>
        </a:p>
      </dgm:t>
    </dgm:pt>
    <dgm:pt modelId="{B48DF9CA-014C-4030-B8E8-6E095B4D682C}" type="sibTrans" cxnId="{3D33DEA8-7E27-4B06-B934-47C6E3F0D34B}">
      <dgm:prSet/>
      <dgm:spPr/>
      <dgm:t>
        <a:bodyPr/>
        <a:lstStyle/>
        <a:p>
          <a:endParaRPr lang="ru-RU"/>
        </a:p>
      </dgm:t>
    </dgm:pt>
    <dgm:pt modelId="{280083C1-F7D7-4099-8925-882C7839B4B2}">
      <dgm:prSet phldrT="[Текст]" custT="1"/>
      <dgm:spPr>
        <a:xfrm>
          <a:off x="6643731" y="1571622"/>
          <a:ext cx="1623071" cy="14470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6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2022 г.</a:t>
          </a:r>
        </a:p>
        <a:p>
          <a:r>
            <a:rPr lang="ru-RU" sz="2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61 716 </a:t>
          </a:r>
          <a:r>
            <a:rPr lang="ru-RU" sz="20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20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0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4,2%)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D8F817-2940-4B33-AF39-F43182CF7747}" type="parTrans" cxnId="{DA97BD93-B53B-446F-81E9-5BF1A5C9938E}">
      <dgm:prSet/>
      <dgm:spPr/>
      <dgm:t>
        <a:bodyPr/>
        <a:lstStyle/>
        <a:p>
          <a:endParaRPr lang="ru-RU"/>
        </a:p>
      </dgm:t>
    </dgm:pt>
    <dgm:pt modelId="{67E90FB6-011B-4942-B2D9-76C0BC0A1E4F}" type="sibTrans" cxnId="{DA97BD93-B53B-446F-81E9-5BF1A5C9938E}">
      <dgm:prSet/>
      <dgm:spPr/>
      <dgm:t>
        <a:bodyPr/>
        <a:lstStyle/>
        <a:p>
          <a:endParaRPr lang="ru-RU"/>
        </a:p>
      </dgm:t>
    </dgm:pt>
    <dgm:pt modelId="{3B712680-9978-4A3A-8DEC-0C6FCC6FFA86}">
      <dgm:prSet phldrT="[Текст]" custT="1"/>
      <dgm:spPr>
        <a:xfrm>
          <a:off x="3429023" y="2357448"/>
          <a:ext cx="1814594" cy="12004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1D30A3-553A-468E-BD39-19DC3BABC385}" type="parTrans" cxnId="{ED928754-055D-4A13-8413-81E003893ABB}">
      <dgm:prSet/>
      <dgm:spPr/>
      <dgm:t>
        <a:bodyPr/>
        <a:lstStyle/>
        <a:p>
          <a:endParaRPr lang="ru-RU"/>
        </a:p>
      </dgm:t>
    </dgm:pt>
    <dgm:pt modelId="{4D624E71-5076-46F0-91BE-68643E2EE126}" type="sibTrans" cxnId="{ED928754-055D-4A13-8413-81E003893ABB}">
      <dgm:prSet/>
      <dgm:spPr/>
      <dgm:t>
        <a:bodyPr/>
        <a:lstStyle/>
        <a:p>
          <a:endParaRPr lang="ru-RU"/>
        </a:p>
      </dgm:t>
    </dgm:pt>
    <dgm:pt modelId="{F0A2EABB-658D-476B-AB72-24691C64BE48}">
      <dgm:prSet phldrT="[Текст]" custT="1"/>
      <dgm:spPr>
        <a:xfrm>
          <a:off x="2148683" y="2946888"/>
          <a:ext cx="1347149" cy="21252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2019 г.</a:t>
          </a:r>
        </a:p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54 956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3,7%)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0EDBEA-BAAC-402B-9E66-BB1A8EBE692E}" type="sibTrans" cxnId="{C7D6DF31-C6A6-4814-8322-C0C85454BFFE}">
      <dgm:prSet/>
      <dgm:spPr/>
      <dgm:t>
        <a:bodyPr/>
        <a:lstStyle/>
        <a:p>
          <a:endParaRPr lang="ru-RU"/>
        </a:p>
      </dgm:t>
    </dgm:pt>
    <dgm:pt modelId="{156A38B1-AD5D-418C-9BE4-6730009791E7}" type="parTrans" cxnId="{C7D6DF31-C6A6-4814-8322-C0C85454BFFE}">
      <dgm:prSet/>
      <dgm:spPr/>
      <dgm:t>
        <a:bodyPr/>
        <a:lstStyle/>
        <a:p>
          <a:endParaRPr lang="ru-RU"/>
        </a:p>
      </dgm:t>
    </dgm:pt>
    <dgm:pt modelId="{F481E1B1-1198-47DD-8B2D-D8C86D406BAE}">
      <dgm:prSet phldrT="[Текст]" custT="1"/>
      <dgm:spPr>
        <a:xfrm>
          <a:off x="1035063" y="3864938"/>
          <a:ext cx="1164128" cy="120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1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2018 г.</a:t>
          </a:r>
        </a:p>
        <a:p>
          <a:r>
            <a:rPr lang="ru-RU" sz="21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52 993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2,4%)</a:t>
          </a:r>
          <a:endParaRPr lang="ru-RU" sz="24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5DBAB691-C7B3-4C49-9BD2-522D366CC4C0}" type="sibTrans" cxnId="{1E516999-607A-41E0-8CFC-F3E5E0E152B8}">
      <dgm:prSet/>
      <dgm:spPr/>
      <dgm:t>
        <a:bodyPr/>
        <a:lstStyle/>
        <a:p>
          <a:endParaRPr lang="ru-RU"/>
        </a:p>
      </dgm:t>
    </dgm:pt>
    <dgm:pt modelId="{B7150891-E3B6-40AD-8CC3-F351DB32F4DA}" type="parTrans" cxnId="{1E516999-607A-41E0-8CFC-F3E5E0E152B8}">
      <dgm:prSet/>
      <dgm:spPr/>
      <dgm:t>
        <a:bodyPr/>
        <a:lstStyle/>
        <a:p>
          <a:endParaRPr lang="ru-RU"/>
        </a:p>
      </dgm:t>
    </dgm:pt>
    <dgm:pt modelId="{40DA2929-E3C4-47C6-AE92-7295CE6FC87A}" type="pres">
      <dgm:prSet presAssocID="{2C546101-D245-40DA-BAB3-CB6A9F0963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B2857-47D0-421B-B90F-A7B3C3226B65}" type="pres">
      <dgm:prSet presAssocID="{2C546101-D245-40DA-BAB3-CB6A9F0963D1}" presName="arrow" presStyleLbl="bgShp" presStyleIdx="0" presStyleCnt="1"/>
      <dgm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54035E9-E3E4-4FAB-B89A-C05DCD38094C}" type="pres">
      <dgm:prSet presAssocID="{2C546101-D245-40DA-BAB3-CB6A9F0963D1}" presName="arrowDiagram5" presStyleCnt="0"/>
      <dgm:spPr/>
    </dgm:pt>
    <dgm:pt modelId="{20B30161-5D31-4848-9156-94BBE3350C0B}" type="pres">
      <dgm:prSet presAssocID="{F481E1B1-1198-47DD-8B2D-D8C86D406BAE}" presName="bullet5a" presStyleLbl="node1" presStyleIdx="0" presStyleCnt="5"/>
      <dgm:spPr>
        <a:xfrm>
          <a:off x="992245" y="3771612"/>
          <a:ext cx="186653" cy="18665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E243F5C0-FDF6-4B8C-97FA-9E9183C493F9}" type="pres">
      <dgm:prSet presAssocID="{F481E1B1-1198-47DD-8B2D-D8C86D406BAE}" presName="textBox5a" presStyleLbl="revTx" presStyleIdx="0" presStyleCnt="5" custScaleX="109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03A4F-44DD-49A7-9927-02386415C76F}" type="pres">
      <dgm:prSet presAssocID="{F0A2EABB-658D-476B-AB72-24691C64BE48}" presName="bullet5b" presStyleLbl="node1" presStyleIdx="1" presStyleCnt="5"/>
      <dgm:spPr>
        <a:xfrm>
          <a:off x="2002607" y="2800812"/>
          <a:ext cx="292152" cy="292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BE72B69-D513-4A36-B41B-65AA0305A745}" type="pres">
      <dgm:prSet presAssocID="{F0A2EABB-658D-476B-AB72-24691C64BE4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0CDF-A100-4FB9-943A-D35B4CD1EA84}" type="pres">
      <dgm:prSet presAssocID="{3B712680-9978-4A3A-8DEC-0C6FCC6FFA86}" presName="bullet5c" presStyleLbl="node1" presStyleIdx="2" presStyleCnt="5" custScaleX="107658" custScaleY="106441" custLinFactX="200000" custLinFactY="-50308" custLinFactNeighborX="221801" custLinFactNeighborY="-100000"/>
      <dgm:spPr>
        <a:xfrm>
          <a:off x="4929220" y="1428759"/>
          <a:ext cx="419367" cy="4146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D8F5982-140F-4555-AD39-AE5CC091E30C}" type="pres">
      <dgm:prSet presAssocID="{3B712680-9978-4A3A-8DEC-0C6FCC6FFA86}" presName="textBox5c" presStyleLbl="revTx" presStyleIdx="2" presStyleCnt="5" custScaleX="115855" custScaleY="42115" custLinFactNeighborX="3662" custLinFactNeighborY="-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7BBE-FA94-47DD-8625-8D9F46075CB6}" type="pres">
      <dgm:prSet presAssocID="{6FFDA4E7-FB70-4A2D-B1ED-39A10685DFD9}" presName="bullet5d" presStyleLbl="node1" presStyleIdx="3" presStyleCnt="5" custScaleX="81213" custScaleY="72978" custLinFactX="-123402" custLinFactY="15888" custLinFactNeighborX="-200000" custLinFactNeighborY="100000"/>
      <dgm:spPr>
        <a:xfrm>
          <a:off x="3357585" y="2000262"/>
          <a:ext cx="408624" cy="36719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3A54C082-EA03-4944-BB35-565FCBFA49E6}" type="pres">
      <dgm:prSet presAssocID="{6FFDA4E7-FB70-4A2D-B1ED-39A10685DFD9}" presName="textBox5d" presStyleLbl="revTx" presStyleIdx="3" presStyleCnt="5" custScaleY="53752" custLinFactNeighborX="-8187" custLinFactNeighborY="-15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AAF44-E84D-48BB-8992-571AFD9EC99B}" type="pres">
      <dgm:prSet presAssocID="{280083C1-F7D7-4099-8925-882C7839B4B2}" presName="bullet5e" presStyleLbl="node1" presStyleIdx="4" presStyleCnt="5" custScaleX="80769" custScaleY="68221" custLinFactNeighborX="33922" custLinFactNeighborY="-18751"/>
      <dgm:spPr>
        <a:xfrm>
          <a:off x="6643736" y="1000131"/>
          <a:ext cx="517820" cy="43737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FB07A3A-2EDA-401B-B87B-9D7099243062}" type="pres">
      <dgm:prSet presAssocID="{280083C1-F7D7-4099-8925-882C7839B4B2}" presName="textBox5e" presStyleLbl="revTx" presStyleIdx="4" presStyleCnt="5" custScaleY="38763" custLinFactNeighborX="-2553" custLinFactNeighborY="-24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7BD93-B53B-446F-81E9-5BF1A5C9938E}" srcId="{2C546101-D245-40DA-BAB3-CB6A9F0963D1}" destId="{280083C1-F7D7-4099-8925-882C7839B4B2}" srcOrd="4" destOrd="0" parTransId="{0ED8F817-2940-4B33-AF39-F43182CF7747}" sibTransId="{67E90FB6-011B-4942-B2D9-76C0BC0A1E4F}"/>
    <dgm:cxn modelId="{0B157301-8C0E-44C2-9E00-3F743CFCA499}" srcId="{2C546101-D245-40DA-BAB3-CB6A9F0963D1}" destId="{6A4D1670-7352-40E0-A746-980ECC07B0AF}" srcOrd="5" destOrd="0" parTransId="{37DD6337-1312-432D-9F89-CD27DD36E906}" sibTransId="{15A87514-8B71-44F6-98FA-4AB1E1F54029}"/>
    <dgm:cxn modelId="{1E516999-607A-41E0-8CFC-F3E5E0E152B8}" srcId="{2C546101-D245-40DA-BAB3-CB6A9F0963D1}" destId="{F481E1B1-1198-47DD-8B2D-D8C86D406BAE}" srcOrd="0" destOrd="0" parTransId="{B7150891-E3B6-40AD-8CC3-F351DB32F4DA}" sibTransId="{5DBAB691-C7B3-4C49-9BD2-522D366CC4C0}"/>
    <dgm:cxn modelId="{7BC45600-9892-4344-8516-DFD40F46D199}" type="presOf" srcId="{F0A2EABB-658D-476B-AB72-24691C64BE48}" destId="{6BE72B69-D513-4A36-B41B-65AA0305A745}" srcOrd="0" destOrd="0" presId="urn:microsoft.com/office/officeart/2005/8/layout/arrow2"/>
    <dgm:cxn modelId="{DD0BF249-269D-48F9-B209-3D0EEE4E7A8C}" type="presOf" srcId="{3B712680-9978-4A3A-8DEC-0C6FCC6FFA86}" destId="{0D8F5982-140F-4555-AD39-AE5CC091E30C}" srcOrd="0" destOrd="0" presId="urn:microsoft.com/office/officeart/2005/8/layout/arrow2"/>
    <dgm:cxn modelId="{C7D6DF31-C6A6-4814-8322-C0C85454BFFE}" srcId="{2C546101-D245-40DA-BAB3-CB6A9F0963D1}" destId="{F0A2EABB-658D-476B-AB72-24691C64BE48}" srcOrd="1" destOrd="0" parTransId="{156A38B1-AD5D-418C-9BE4-6730009791E7}" sibTransId="{8E0EDBEA-BAAC-402B-9E66-BB1A8EBE692E}"/>
    <dgm:cxn modelId="{ED928754-055D-4A13-8413-81E003893ABB}" srcId="{2C546101-D245-40DA-BAB3-CB6A9F0963D1}" destId="{3B712680-9978-4A3A-8DEC-0C6FCC6FFA86}" srcOrd="2" destOrd="0" parTransId="{B01D30A3-553A-468E-BD39-19DC3BABC385}" sibTransId="{4D624E71-5076-46F0-91BE-68643E2EE126}"/>
    <dgm:cxn modelId="{50A0A8BD-90F2-4682-A6DA-02DA9170213D}" type="presOf" srcId="{280083C1-F7D7-4099-8925-882C7839B4B2}" destId="{DFB07A3A-2EDA-401B-B87B-9D7099243062}" srcOrd="0" destOrd="0" presId="urn:microsoft.com/office/officeart/2005/8/layout/arrow2"/>
    <dgm:cxn modelId="{9695F7BB-5362-4388-A16E-2A46B9EFDD72}" type="presOf" srcId="{2C546101-D245-40DA-BAB3-CB6A9F0963D1}" destId="{40DA2929-E3C4-47C6-AE92-7295CE6FC87A}" srcOrd="0" destOrd="0" presId="urn:microsoft.com/office/officeart/2005/8/layout/arrow2"/>
    <dgm:cxn modelId="{CCCE1E11-BA43-4FD1-9473-6949DDE1CED0}" type="presOf" srcId="{6FFDA4E7-FB70-4A2D-B1ED-39A10685DFD9}" destId="{3A54C082-EA03-4944-BB35-565FCBFA49E6}" srcOrd="0" destOrd="0" presId="urn:microsoft.com/office/officeart/2005/8/layout/arrow2"/>
    <dgm:cxn modelId="{3D33DEA8-7E27-4B06-B934-47C6E3F0D34B}" srcId="{2C546101-D245-40DA-BAB3-CB6A9F0963D1}" destId="{6FFDA4E7-FB70-4A2D-B1ED-39A10685DFD9}" srcOrd="3" destOrd="0" parTransId="{0788BD64-AFA9-477D-8E1B-B90B90B6F48A}" sibTransId="{B48DF9CA-014C-4030-B8E8-6E095B4D682C}"/>
    <dgm:cxn modelId="{6218374C-C223-47AD-A431-C5E914B50E45}" type="presOf" srcId="{F481E1B1-1198-47DD-8B2D-D8C86D406BAE}" destId="{E243F5C0-FDF6-4B8C-97FA-9E9183C493F9}" srcOrd="0" destOrd="0" presId="urn:microsoft.com/office/officeart/2005/8/layout/arrow2"/>
    <dgm:cxn modelId="{3C5686CC-490B-4696-9A33-A875ECED0E25}" type="presParOf" srcId="{40DA2929-E3C4-47C6-AE92-7295CE6FC87A}" destId="{BE1B2857-47D0-421B-B90F-A7B3C3226B65}" srcOrd="0" destOrd="0" presId="urn:microsoft.com/office/officeart/2005/8/layout/arrow2"/>
    <dgm:cxn modelId="{6CBD86E1-7918-429F-88A0-A56A65268B74}" type="presParOf" srcId="{40DA2929-E3C4-47C6-AE92-7295CE6FC87A}" destId="{C54035E9-E3E4-4FAB-B89A-C05DCD38094C}" srcOrd="1" destOrd="0" presId="urn:microsoft.com/office/officeart/2005/8/layout/arrow2"/>
    <dgm:cxn modelId="{4F07EE82-E7BA-4B34-BB53-2631F703659B}" type="presParOf" srcId="{C54035E9-E3E4-4FAB-B89A-C05DCD38094C}" destId="{20B30161-5D31-4848-9156-94BBE3350C0B}" srcOrd="0" destOrd="0" presId="urn:microsoft.com/office/officeart/2005/8/layout/arrow2"/>
    <dgm:cxn modelId="{9DCFF940-2E7C-4C89-B6B6-95EF73D8A57A}" type="presParOf" srcId="{C54035E9-E3E4-4FAB-B89A-C05DCD38094C}" destId="{E243F5C0-FDF6-4B8C-97FA-9E9183C493F9}" srcOrd="1" destOrd="0" presId="urn:microsoft.com/office/officeart/2005/8/layout/arrow2"/>
    <dgm:cxn modelId="{205C6939-5AF3-4FF2-A1F6-C74543D7EC66}" type="presParOf" srcId="{C54035E9-E3E4-4FAB-B89A-C05DCD38094C}" destId="{8D603A4F-44DD-49A7-9927-02386415C76F}" srcOrd="2" destOrd="0" presId="urn:microsoft.com/office/officeart/2005/8/layout/arrow2"/>
    <dgm:cxn modelId="{0EA388F6-5EF0-4590-B135-E03421E73F4F}" type="presParOf" srcId="{C54035E9-E3E4-4FAB-B89A-C05DCD38094C}" destId="{6BE72B69-D513-4A36-B41B-65AA0305A745}" srcOrd="3" destOrd="0" presId="urn:microsoft.com/office/officeart/2005/8/layout/arrow2"/>
    <dgm:cxn modelId="{296D31AA-AAE8-45C1-9421-57AC69F3B27F}" type="presParOf" srcId="{C54035E9-E3E4-4FAB-B89A-C05DCD38094C}" destId="{55790CDF-A100-4FB9-943A-D35B4CD1EA84}" srcOrd="4" destOrd="0" presId="urn:microsoft.com/office/officeart/2005/8/layout/arrow2"/>
    <dgm:cxn modelId="{E037B81E-AC3F-4AFA-A49B-857FFD2E5F90}" type="presParOf" srcId="{C54035E9-E3E4-4FAB-B89A-C05DCD38094C}" destId="{0D8F5982-140F-4555-AD39-AE5CC091E30C}" srcOrd="5" destOrd="0" presId="urn:microsoft.com/office/officeart/2005/8/layout/arrow2"/>
    <dgm:cxn modelId="{98187F21-C13B-470C-A5EE-C7BE4A7A9F47}" type="presParOf" srcId="{C54035E9-E3E4-4FAB-B89A-C05DCD38094C}" destId="{DA007BBE-FA94-47DD-8625-8D9F46075CB6}" srcOrd="6" destOrd="0" presId="urn:microsoft.com/office/officeart/2005/8/layout/arrow2"/>
    <dgm:cxn modelId="{98028257-D826-4784-9CB2-82832F95A9F6}" type="presParOf" srcId="{C54035E9-E3E4-4FAB-B89A-C05DCD38094C}" destId="{3A54C082-EA03-4944-BB35-565FCBFA49E6}" srcOrd="7" destOrd="0" presId="urn:microsoft.com/office/officeart/2005/8/layout/arrow2"/>
    <dgm:cxn modelId="{FCDF4810-068E-4AD2-97B0-C876A7F7A1CF}" type="presParOf" srcId="{C54035E9-E3E4-4FAB-B89A-C05DCD38094C}" destId="{B68AAF44-E84D-48BB-8992-571AFD9EC99B}" srcOrd="8" destOrd="0" presId="urn:microsoft.com/office/officeart/2005/8/layout/arrow2"/>
    <dgm:cxn modelId="{B59C04BA-E4D1-4116-B4AE-6ED1B95D0D5F}" type="presParOf" srcId="{C54035E9-E3E4-4FAB-B89A-C05DCD38094C}" destId="{DFB07A3A-2EDA-401B-B87B-9D709924306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B2857-47D0-421B-B90F-A7B3C3226B65}">
      <dsp:nvSpPr>
        <dsp:cNvPr id="0" name=""/>
        <dsp:cNvSpPr/>
      </dsp:nvSpPr>
      <dsp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30161-5D31-4848-9156-94BBE3350C0B}">
      <dsp:nvSpPr>
        <dsp:cNvPr id="0" name=""/>
        <dsp:cNvSpPr/>
      </dsp:nvSpPr>
      <dsp:spPr>
        <a:xfrm>
          <a:off x="992245" y="3771612"/>
          <a:ext cx="186653" cy="18665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3F5C0-FDF6-4B8C-97FA-9E9183C493F9}">
      <dsp:nvSpPr>
        <dsp:cNvPr id="0" name=""/>
        <dsp:cNvSpPr/>
      </dsp:nvSpPr>
      <dsp:spPr>
        <a:xfrm>
          <a:off x="1035063" y="3864938"/>
          <a:ext cx="1164128" cy="120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0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2018 г.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52 993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2,4%)</a:t>
          </a:r>
          <a:endParaRPr lang="ru-RU" sz="2400" kern="12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35063" y="3864938"/>
        <a:ext cx="1164128" cy="1207159"/>
      </dsp:txXfrm>
    </dsp:sp>
    <dsp:sp modelId="{8D603A4F-44DD-49A7-9927-02386415C76F}">
      <dsp:nvSpPr>
        <dsp:cNvPr id="0" name=""/>
        <dsp:cNvSpPr/>
      </dsp:nvSpPr>
      <dsp:spPr>
        <a:xfrm>
          <a:off x="2002607" y="2800812"/>
          <a:ext cx="292152" cy="292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2B69-D513-4A36-B41B-65AA0305A745}">
      <dsp:nvSpPr>
        <dsp:cNvPr id="0" name=""/>
        <dsp:cNvSpPr/>
      </dsp:nvSpPr>
      <dsp:spPr>
        <a:xfrm>
          <a:off x="2148683" y="2946888"/>
          <a:ext cx="1347149" cy="212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0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2019 г.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54 956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3,7%)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48683" y="2946888"/>
        <a:ext cx="1347149" cy="2125209"/>
      </dsp:txXfrm>
    </dsp:sp>
    <dsp:sp modelId="{55790CDF-A100-4FB9-943A-D35B4CD1EA84}">
      <dsp:nvSpPr>
        <dsp:cNvPr id="0" name=""/>
        <dsp:cNvSpPr/>
      </dsp:nvSpPr>
      <dsp:spPr>
        <a:xfrm>
          <a:off x="4929220" y="1428759"/>
          <a:ext cx="419367" cy="4146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F5982-140F-4555-AD39-AE5CC091E30C}">
      <dsp:nvSpPr>
        <dsp:cNvPr id="0" name=""/>
        <dsp:cNvSpPr/>
      </dsp:nvSpPr>
      <dsp:spPr>
        <a:xfrm>
          <a:off x="3429023" y="2357448"/>
          <a:ext cx="1814594" cy="120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8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9023" y="2357448"/>
        <a:ext cx="1814594" cy="1200496"/>
      </dsp:txXfrm>
    </dsp:sp>
    <dsp:sp modelId="{DA007BBE-FA94-47DD-8625-8D9F46075CB6}">
      <dsp:nvSpPr>
        <dsp:cNvPr id="0" name=""/>
        <dsp:cNvSpPr/>
      </dsp:nvSpPr>
      <dsp:spPr>
        <a:xfrm>
          <a:off x="3230580" y="2073290"/>
          <a:ext cx="408624" cy="36719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C082-EA03-4944-BB35-565FCBFA49E6}">
      <dsp:nvSpPr>
        <dsp:cNvPr id="0" name=""/>
        <dsp:cNvSpPr/>
      </dsp:nvSpPr>
      <dsp:spPr>
        <a:xfrm>
          <a:off x="4929215" y="1928835"/>
          <a:ext cx="1623071" cy="18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0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29215" y="1928835"/>
        <a:ext cx="1623071" cy="1826657"/>
      </dsp:txXfrm>
    </dsp:sp>
    <dsp:sp modelId="{B68AAF44-E84D-48BB-8992-571AFD9EC99B}">
      <dsp:nvSpPr>
        <dsp:cNvPr id="0" name=""/>
        <dsp:cNvSpPr/>
      </dsp:nvSpPr>
      <dsp:spPr>
        <a:xfrm>
          <a:off x="6643736" y="1000131"/>
          <a:ext cx="517820" cy="43737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07A3A-2EDA-401B-B87B-9D7099243062}">
      <dsp:nvSpPr>
        <dsp:cNvPr id="0" name=""/>
        <dsp:cNvSpPr/>
      </dsp:nvSpPr>
      <dsp:spPr>
        <a:xfrm>
          <a:off x="6643731" y="1571622"/>
          <a:ext cx="1623071" cy="144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713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2022 г.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61 716 </a:t>
          </a:r>
          <a:r>
            <a:rPr lang="ru-RU" sz="20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20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000" b="1" kern="12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4,2%)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43731" y="1571622"/>
        <a:ext cx="1623071" cy="144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0.12835</cdr:x>
      <cdr:y>0.38677</cdr:y>
    </cdr:from>
    <cdr:to>
      <cdr:x>0.24841</cdr:x>
      <cdr:y>0.38677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116124" y="1980220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0.24841</cdr:x>
      <cdr:y>0.31645</cdr:y>
    </cdr:from>
    <cdr:to>
      <cdr:x>0.31052</cdr:x>
      <cdr:y>0.38677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2160240" y="1620180"/>
          <a:ext cx="54006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0.18217</cdr:x>
      <cdr:y>0.218</cdr:y>
    </cdr:from>
    <cdr:to>
      <cdr:x>0.31466</cdr:x>
      <cdr:y>0.218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>
          <a:off x="1584176" y="1116124"/>
          <a:ext cx="115212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0.31466</cdr:x>
      <cdr:y>0.218</cdr:y>
    </cdr:from>
    <cdr:to>
      <cdr:x>0.35192</cdr:x>
      <cdr:y>0.28129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2736304" y="1116124"/>
          <a:ext cx="324036" cy="3240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0.34364</cdr:x>
      <cdr:y>0.15471</cdr:y>
    </cdr:from>
    <cdr:to>
      <cdr:x>0.42644</cdr:x>
      <cdr:y>0.15471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>
          <a:off x="2988332" y="792088"/>
          <a:ext cx="7200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0.42644</cdr:x>
      <cdr:y>0.15471</cdr:y>
    </cdr:from>
    <cdr:to>
      <cdr:x>0.43472</cdr:x>
      <cdr:y>0.218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>
          <a:off x="3708412" y="792088"/>
          <a:ext cx="72008" cy="3240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0.10765</cdr:x>
      <cdr:y>0.872</cdr:y>
    </cdr:from>
    <cdr:to>
      <cdr:x>0.22771</cdr:x>
      <cdr:y>0.872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>
          <a:off x="936104" y="4464496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0.22771</cdr:x>
      <cdr:y>0.75948</cdr:y>
    </cdr:from>
    <cdr:to>
      <cdr:x>0.28982</cdr:x>
      <cdr:y>0.872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1980220" y="3888432"/>
          <a:ext cx="54006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0.67486</cdr:x>
      <cdr:y>0.97045</cdr:y>
    </cdr:from>
    <cdr:to>
      <cdr:x>0.79492</cdr:x>
      <cdr:y>0.97045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>
          <a:off x="5868652" y="4968552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0.61275</cdr:x>
      <cdr:y>0.82278</cdr:y>
    </cdr:from>
    <cdr:to>
      <cdr:x>0.67486</cdr:x>
      <cdr:y>0.97045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flipH="1" flipV="1">
          <a:off x="5328592" y="4212468"/>
          <a:ext cx="540060" cy="7560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0.46785</cdr:x>
      <cdr:y>0.16877</cdr:y>
    </cdr:from>
    <cdr:to>
      <cdr:x>0.49683</cdr:x>
      <cdr:y>0.21097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V="1">
          <a:off x="4068452" y="864096"/>
          <a:ext cx="25202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0.49683</cdr:x>
      <cdr:y>0.16877</cdr:y>
    </cdr:from>
    <cdr:to>
      <cdr:x>0.59205</cdr:x>
      <cdr:y>0.16877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>
          <a:off x="4320480" y="864096"/>
          <a:ext cx="8280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0.66244</cdr:x>
      <cdr:y>0.28129</cdr:y>
    </cdr:from>
    <cdr:to>
      <cdr:x>0.82805</cdr:x>
      <cdr:y>0.28129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>
          <a:off x="5760640" y="1440160"/>
          <a:ext cx="14401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0.62517</cdr:x>
      <cdr:y>0.28129</cdr:y>
    </cdr:from>
    <cdr:to>
      <cdr:x>0.66244</cdr:x>
      <cdr:y>0.30942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V="1">
          <a:off x="5436604" y="1440160"/>
          <a:ext cx="32403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0.76594</cdr:x>
      <cdr:y>0.51336</cdr:y>
    </cdr:from>
    <cdr:to>
      <cdr:x>0.89429</cdr:x>
      <cdr:y>0.51336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>
          <a:off x="6660740" y="2628292"/>
          <a:ext cx="11161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0.70798</cdr:x>
      <cdr:y>0.51336</cdr:y>
    </cdr:from>
    <cdr:to>
      <cdr:x>0.76594</cdr:x>
      <cdr:y>0.54148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 flipV="1">
          <a:off x="6156684" y="2628292"/>
          <a:ext cx="504056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0.7618</cdr:x>
      <cdr:y>0.76652</cdr:y>
    </cdr:from>
    <cdr:to>
      <cdr:x>0.91499</cdr:x>
      <cdr:y>0.76652</cdr:y>
    </cdr:to>
    <cdr:sp macro="" textlink="">
      <cdr:nvSpPr>
        <cdr:cNvPr id="51" name="Прямая соединительная линия 50"/>
        <cdr:cNvSpPr/>
      </cdr:nvSpPr>
      <cdr:spPr>
        <a:xfrm xmlns:a="http://schemas.openxmlformats.org/drawingml/2006/main">
          <a:off x="6624736" y="3924436"/>
          <a:ext cx="13321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0.70384</cdr:x>
      <cdr:y>0.59071</cdr:y>
    </cdr:from>
    <cdr:to>
      <cdr:x>0.7618</cdr:x>
      <cdr:y>0.76652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>
          <a:off x="6120680" y="3024336"/>
          <a:ext cx="504056" cy="900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9A59-9D6B-4480-B405-E3B67D563413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DBDD-9005-4595-B49C-9CAF1E28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F312-11A3-4119-B7E7-4266CC3EDB87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07B6-7A3A-46B0-9E60-90E12A388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525" y="714357"/>
            <a:ext cx="6624675" cy="2495565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ДЛЯ 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       ГРАЖДАН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80" y="2589201"/>
            <a:ext cx="8397990" cy="3359196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 МО Сертолово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Сертоловское городское поселение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Всеволожского муниципального района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 </a:t>
            </a: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1" y="25237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0"/>
            <a:ext cx="900100" cy="10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"/>
            <a:ext cx="7235904" cy="10887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отчет и прогноз поступлений доходной части бюджета МО Сертолово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9532" y="1088740"/>
          <a:ext cx="8485274" cy="583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855"/>
                <a:gridCol w="1152128"/>
                <a:gridCol w="1188132"/>
                <a:gridCol w="1152128"/>
                <a:gridCol w="1066739"/>
                <a:gridCol w="987292"/>
              </a:tblGrid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/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3667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49 949,7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078,7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41 438,3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38 081,9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36 409,7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261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 виде прибыли, приходящейся на доли в уставных (складочных) капиталах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2691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плата за земельные  участки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20 592,3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16 541,0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1276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сдачу в аренду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12 155,6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10 911,9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12 925,1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9 586,8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4444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2 159,4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2685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495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 продажи земель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9 256,7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  <a:tr h="6761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штрафов, санкций и возмещения ущерба, пр.неналоговые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35396"/>
            <a:ext cx="7119958" cy="14287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поступление доходной части бюджета МО Сертолово</a:t>
            </a:r>
            <a:endParaRPr lang="ru-RU" sz="2000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09" y="1160748"/>
          <a:ext cx="8820979" cy="564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1044116"/>
                <a:gridCol w="1044116"/>
                <a:gridCol w="1008112"/>
                <a:gridCol w="1008112"/>
                <a:gridCol w="1044116"/>
              </a:tblGrid>
              <a:tr h="61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321 394,0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292 120,6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209 761,6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322 610,9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203 802,1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из районного и областного бюджетов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152 110,7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174 227,3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180 184,7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190 317,8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200 136,8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капитальные вложения в объекты муниципальной собственности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64 725,7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76 857,3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жильем молодых семей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дорожной деятельности,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и текущий ремонт  дорог, проездов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1 226,5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программ формирования современной городской среды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16 396,6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83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40 779,1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30 704,1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22 959,9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50 137,4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2 995,6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профилактику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безнадзорности и правонарушений несовершеннолетних,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мероприятий в сфере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0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45 051,8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3 172,9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-16 647,5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58048" cy="100013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Сертолово в 2023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287524" y="1412776"/>
          <a:ext cx="8696141" cy="511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455859"/>
          <a:ext cx="8501123" cy="491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792"/>
                <a:gridCol w="1497033"/>
                <a:gridCol w="1387494"/>
                <a:gridCol w="1293804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458 226,4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549 358,9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431 032,5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3839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108 810,9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104 063,2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103 971,7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465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субъекта Российской Федерации и муниципального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2 175,3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2 175,3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2 175,3</a:t>
                      </a:r>
                    </a:p>
                  </a:txBody>
                  <a:tcPr marL="68580" marR="6858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законодательных (представительных) органов государственной власти и представительных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органов муниципальных образований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6 315,2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6 130,0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6 130,0</a:t>
                      </a:r>
                    </a:p>
                  </a:txBody>
                  <a:tcPr marL="68580" marR="6858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Правительства Российской Федерации, высших исполнительных органов государственной власти субъектов Российской Федерации, местных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32 982,3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33 495,9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33 495,9</a:t>
                      </a:r>
                    </a:p>
                  </a:txBody>
                  <a:tcPr marL="68580" marR="6858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13 926,4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13 926,4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13 926,4</a:t>
                      </a:r>
                    </a:p>
                  </a:txBody>
                  <a:tcPr marL="68580" marR="68580" marT="0" marB="0" anchor="b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b"/>
                </a:tc>
              </a:tr>
              <a:tr h="228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50 411,7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45 335,6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45 244,1</a:t>
                      </a:r>
                    </a:p>
                  </a:txBody>
                  <a:tcPr marL="68580" marR="68580" marT="0" marB="0" anchor="b"/>
                </a:tc>
              </a:tr>
              <a:tr h="358556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ОБОРОНА,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2 995,6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3 099,1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222361"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2 995,6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3 099,1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520788"/>
          <a:ext cx="8501123" cy="512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508"/>
                <a:gridCol w="1247317"/>
                <a:gridCol w="1387494"/>
                <a:gridCol w="1293804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458 226,4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549 358,9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431 032,5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161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700,9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14 606,3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14 871,0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20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Гражданская оборона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4 313,0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4 560,0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4 560,0</a:t>
                      </a:r>
                    </a:p>
                  </a:txBody>
                  <a:tcPr marL="68580" marR="68580" marT="0" marB="0" anchor="b"/>
                </a:tc>
              </a:tr>
              <a:tr h="464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4 377,3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4 712,0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4 601,9</a:t>
                      </a:r>
                    </a:p>
                  </a:txBody>
                  <a:tcPr marL="68580" marR="68580" marT="0" marB="0" anchor="b"/>
                </a:tc>
              </a:tr>
              <a:tr h="464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5 010,6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5 334,3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5 709,1</a:t>
                      </a:r>
                    </a:p>
                  </a:txBody>
                  <a:tcPr marL="68580" marR="68580" marT="0" marB="0" anchor="b"/>
                </a:tc>
              </a:tr>
              <a:tr h="301352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93 837,4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161 362,1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92 598,2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30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89 337,4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158 362,1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89 598,2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6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4 500,0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7872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173 746,8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205 177,4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158 073,3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315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23 835,8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66 283,3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17 269,1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3 613,0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4 656,8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1 908,4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4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146 298,0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134 237,3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138 895,8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520788"/>
          <a:ext cx="8501123" cy="4993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532"/>
                <a:gridCol w="1296144"/>
                <a:gridCol w="1260140"/>
                <a:gridCol w="1156307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458 226,4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549 358,9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431 032,5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8153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58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4 408,7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4 408,7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4 408,7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035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35 998,4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33 948,5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33 948,5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9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2 880,0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культуры, кинематографии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33 118,4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33 948,5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33 948,5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434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15 818,7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14 275,4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14 275,4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32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14 052,7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14 052,7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14 052,7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29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1 766,0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222,7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222,7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992">
                <a:tc>
                  <a:txBody>
                    <a:bodyPr/>
                    <a:lstStyle/>
                    <a:p>
                      <a:pPr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7 353,3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6 437,5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6 437,5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45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7 353,3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6 437,5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6 437,5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4554">
                <a:tc>
                  <a:txBody>
                    <a:bodyPr/>
                    <a:lstStyle/>
                    <a:p>
                      <a:pPr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МАССОВОЙ ИНФОРМАЦИИ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161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1 555,7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1 555,7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1 555,7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130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ВНУТРЕННЕГО ДОЛГА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 anchor="ctr"/>
                </a:tc>
              </a:tr>
              <a:tr h="264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(муниципального) внутреннего долга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425,0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892,5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26953" y="1420784"/>
            <a:ext cx="8507528" cy="1570060"/>
            <a:chOff x="226953" y="1420784"/>
            <a:chExt cx="8507528" cy="15700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953" y="1420786"/>
              <a:ext cx="3176631" cy="1570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«Профилактика и противодействие коррупции в муниципальном образовании Сертоловское городское поселение Всеволожского муниципального района Ленинградской области»</a:t>
              </a:r>
            </a:p>
            <a:p>
              <a:pPr algn="ctr"/>
              <a:r>
                <a:rPr lang="ru-RU" sz="14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на 2020-2029 годы</a:t>
              </a:r>
              <a:endParaRPr lang="ru-RU" sz="1400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78252" y="1420784"/>
              <a:ext cx="4856229" cy="15700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программе запланированы бюджетные ассигнования на профессиональную подготовку муниципальных служащих, а также на выпуск и распространение информационных материалов антикоррупционной направленности.</a:t>
              </a:r>
              <a:endParaRPr lang="ru-RU" sz="1600" dirty="0"/>
            </a:p>
          </p:txBody>
        </p:sp>
        <p:cxnSp>
          <p:nvCxnSpPr>
            <p:cNvPr id="8" name="Прямая со стрелкой 7"/>
            <p:cNvCxnSpPr>
              <a:stCxn id="6" idx="3"/>
              <a:endCxn id="5" idx="1"/>
            </p:cNvCxnSpPr>
            <p:nvPr/>
          </p:nvCxnSpPr>
          <p:spPr>
            <a:xfrm flipV="1">
              <a:off x="3403584" y="2205814"/>
              <a:ext cx="4746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226953" y="5035572"/>
            <a:ext cx="8507528" cy="1497034"/>
            <a:chOff x="190440" y="3136895"/>
            <a:chExt cx="8507528" cy="14970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440" y="3136896"/>
              <a:ext cx="3176631" cy="14970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«Обеспечение деятельности органов местного самоуправления 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МО Сертолово» 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на 2023-2027 годы</a:t>
              </a:r>
              <a:endParaRPr lang="ru-RU" sz="14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41739" y="3136895"/>
              <a:ext cx="4856229" cy="1497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муниципальной программе предусмотрены денежные средства для обеспечения осуществления управленческих функций муниципальными органами и казенными учреждениями.</a:t>
              </a:r>
              <a:endParaRPr lang="ru-RU" sz="1600" dirty="0"/>
            </a:p>
          </p:txBody>
        </p:sp>
        <p:cxnSp>
          <p:nvCxnSpPr>
            <p:cNvPr id="18" name="Прямая со стрелкой 17"/>
            <p:cNvCxnSpPr>
              <a:stCxn id="16" idx="3"/>
              <a:endCxn id="17" idx="1"/>
            </p:cNvCxnSpPr>
            <p:nvPr/>
          </p:nvCxnSpPr>
          <p:spPr>
            <a:xfrm>
              <a:off x="3367071" y="3885412"/>
              <a:ext cx="4746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226953" y="3289295"/>
            <a:ext cx="8507528" cy="1497034"/>
            <a:chOff x="190440" y="3136895"/>
            <a:chExt cx="8507528" cy="149703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90440" y="3136896"/>
              <a:ext cx="3176631" cy="14970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«Устойчивое развитие территории МО Сертолово» 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на 2019-2023 годы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на 2024-2028 годы</a:t>
              </a:r>
              <a:endParaRPr lang="ru-RU" sz="14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41739" y="3136895"/>
              <a:ext cx="4856229" cy="1497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рамках программы  запланированы средства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разработку проектов планировки, межевания и на внесение изменений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генеральный план и правила землепользования и застройки МО Сертолово.</a:t>
              </a:r>
              <a:endParaRPr lang="ru-RU" sz="1600" dirty="0"/>
            </a:p>
          </p:txBody>
        </p:sp>
        <p:cxnSp>
          <p:nvCxnSpPr>
            <p:cNvPr id="24" name="Прямая со стрелкой 23"/>
            <p:cNvCxnSpPr>
              <a:stCxn id="22" idx="3"/>
              <a:endCxn id="23" idx="1"/>
            </p:cNvCxnSpPr>
            <p:nvPr/>
          </p:nvCxnSpPr>
          <p:spPr>
            <a:xfrm>
              <a:off x="3367071" y="3885412"/>
              <a:ext cx="4746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53" y="1238220"/>
            <a:ext cx="8617068" cy="693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инженерной и транспортной инфраструктуры на территории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 Сертолово» на 2023-2027 годы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384" y="2954331"/>
            <a:ext cx="4016429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и строительство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подъездной дороги к школе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92082" y="2078019"/>
            <a:ext cx="7923321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6953" y="5291163"/>
            <a:ext cx="8617068" cy="949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инженерной и транспортной инфраструктуры к земельным участкам для ИЖС,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выделенным для многодетных семей, по адресу: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Чёрная Речка, г. Сертолово,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Всеволожский район, Ленинградской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7130" y="2954331"/>
            <a:ext cx="3906891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объекта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«Проезд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Чёрная Речка 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Сертолово-2»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953" y="4122747"/>
            <a:ext cx="4016429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схем теплоснабжения, водоснабжения и водоотведения на территории МО Сертолово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перспективы развития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7130" y="4113942"/>
            <a:ext cx="3906891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реконструкция, модернизация и строительство участков сети уличного освещения города Сертолово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0"/>
            <a:ext cx="8690094" cy="824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в сфере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жилищно-коммунального хозяйства МО Сертолово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2" y="2771766"/>
            <a:ext cx="3651300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Утепление фасадов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многоквартирных домов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544" y="2024844"/>
            <a:ext cx="8032860" cy="6207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2603" y="3721104"/>
            <a:ext cx="4929255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Замена оборудования внутридомовых инженерных систем исчерпавшего  нормативный срок эксплуатации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0818" y="4743468"/>
            <a:ext cx="3943404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и замена индивидуальных приборов учета коммунальных ресурсов в муниципальных жилых помещениях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3182" y="5765832"/>
            <a:ext cx="3833865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автоматизированных индивидуальных тепловых пунктов в многоквартирных домах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временные технологии энергосбережения для бизнес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79" y="5108598"/>
            <a:ext cx="3176631" cy="15130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2017-2024 годы, 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466" y="2516175"/>
            <a:ext cx="6499314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искусственных неровностей, замена пешеходных ограждений,  дорожных знаков и светофоров, текущий ремонт трещин и выбоин асфальтобетонных покрытий на всей улично-дорожной сети г. Сертолово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2544" y="1968480"/>
            <a:ext cx="7923321" cy="4016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7733" y="5692807"/>
            <a:ext cx="6426288" cy="8763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и улично-дорожной сети, создание мест (площадок) накопления ТКО,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 ливневой канализации</a:t>
            </a:r>
            <a:endPara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7733" y="4122747"/>
            <a:ext cx="4308535" cy="6207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асфальтобетонных покрытий проездов к дворовым территориям многоквартирных домов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7733" y="3392487"/>
            <a:ext cx="4308534" cy="584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 автомобильных дорог и проездов города Сертолово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Массарская\Desktop\Бюджет для граждан ОБЩАЯ\иконки\premium-icon-road-work-7706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67" y="4762591"/>
            <a:ext cx="1862162" cy="1862162"/>
          </a:xfrm>
          <a:prstGeom prst="rect">
            <a:avLst/>
          </a:prstGeom>
          <a:noFill/>
        </p:spPr>
      </p:pic>
      <p:pic>
        <p:nvPicPr>
          <p:cNvPr id="1027" name="Picture 3" descr="C:\Users\Массарская\Desktop\Бюджет для граждан ОБЩАЯ\иконки\premium-icon-village-21693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884" y="2589201"/>
            <a:ext cx="1862163" cy="186216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417734" y="4889520"/>
            <a:ext cx="4308533" cy="657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механизированная уборка автомобильных дорог, проездов к дворовым территориям с элементами ручной уборки в зимнее и летнее время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0" y="14283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23986" y="507960"/>
            <a:ext cx="708352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Сертолово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031" y="1566837"/>
            <a:ext cx="8507529" cy="5111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Се́ртолово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(финск. </a:t>
            </a:r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Sierattala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город (с 1998) во Всеволожском районе Ленинградской области. Основан в 1936 году как военный посёлок в приграничной зоне на месте бывшей </a:t>
            </a:r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ингерманландской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деревни, жители которой были депортированы.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составе муниципального образования Сертоловское городское поселение Всеволожского муниципального района Ленинградской области 2 населенных пункта: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1.) г. Сертолово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2.) п. Западная Лица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 г. Сертолово входят :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-микрорайон Сертолово-1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- микрорайон Сертолово-2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- микрорайон Чёрная Речка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-жилой район Модуль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Цель основания Сертолово — усиление обороны северо-западной границы нашей страны.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Административным центром муниципального образования Сертолово является город Сертолово.</a:t>
            </a:r>
            <a:endParaRPr lang="ru-RU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2017-2024 годы, 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31" y="1968480"/>
            <a:ext cx="8105886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492" y="2625713"/>
            <a:ext cx="2117754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Озеленение, уход за газонами и зелеными  насаждениями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3" y="4670442"/>
            <a:ext cx="2190780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детских и спортивных площадок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85" y="4633929"/>
            <a:ext cx="2555910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техничес-кое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обслуживание и оплата электроэнергии по уличному освещению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86" y="2625714"/>
            <a:ext cx="2555910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Подготовка и оформление праздничных мероприятий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sun9-56.userapi.com/impf/grsCF4qfwyaCGhZz4pAAw1FRa6pbvd9lFj6M7w/WIqswtXMmKU.jpg?size=810x1080&amp;quality=95&amp;sign=86a63f3a13fd6b023b3a53298ab915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63" y="2516175"/>
            <a:ext cx="3030579" cy="40407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«Молодое поколение МО Сертолово»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2020-2024 годы,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927" y="1931967"/>
            <a:ext cx="4929255" cy="14970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для детей и молодежи, направленных на поддержку интеллектуального и творческого развития детей, подростков и молодежи, молодых людей с ограниченными возможностями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un9-34.userapi.com/impf/-qRoKKv0vCyBxETA70CRYHue60Y6WzmBFku7_Q/M-0nkdmhwWI.jpg?size=1280x853&amp;quality=95&amp;sign=0c9e387e833dd94c0c8221361da5913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73" y="1858941"/>
            <a:ext cx="3513123" cy="2341167"/>
          </a:xfrm>
          <a:prstGeom prst="rect">
            <a:avLst/>
          </a:prstGeom>
          <a:noFill/>
        </p:spPr>
      </p:pic>
      <p:pic>
        <p:nvPicPr>
          <p:cNvPr id="20484" name="Picture 4" descr="https://sun9-27.userapi.com/impf/8CpW4YnYilBlAacdxqmPdvo0kw2C8Qn_qNuCzw/VdVzF5ROoDA.jpg?size=1280x853&amp;quality=95&amp;sign=cce73edac6a7eb20504434436db5932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92" y="3538539"/>
            <a:ext cx="4712017" cy="3140118"/>
          </a:xfrm>
          <a:prstGeom prst="rect">
            <a:avLst/>
          </a:prstGeom>
          <a:noFill/>
        </p:spPr>
      </p:pic>
      <p:pic>
        <p:nvPicPr>
          <p:cNvPr id="20486" name="Picture 6" descr="https://sun9-72.userapi.com/impf/l_lUnCNL287pZTWb8JEvj_MqA-kkvxEi-Rpmvw/V8eKff9vnkA.jpg?size=1280x852&amp;quality=96&amp;sign=c34b0870c5d0b44fec800fb6d8a792b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86" y="4341825"/>
            <a:ext cx="3541589" cy="2357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«Молодое поколение МО Сертолово»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2020-2024 годы,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467" y="1858942"/>
            <a:ext cx="4016430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временной занятости подростков и молодежи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mosertolovo.ru/upload/iblock/936/utLZbsWyU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53" y="3246435"/>
            <a:ext cx="4034685" cy="248288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45026" y="2662227"/>
            <a:ext cx="4089456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Выплата именной стипендии МО Сертолово для поощрения талантливых детей и молодежи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un9-77.userapi.com/impf/MfQClWCi_OrnigeQVXgyb_UyuOhqDQA5lEHZcg/Tyg8H-itjp8.jpg?size=1280x720&amp;quality=95&amp;sign=e82307f6751650dcabc77dd6c16eeab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7" y="4086234"/>
            <a:ext cx="4454586" cy="25057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культуры в МО Сертолово»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2020-2024 годы,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949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развитие и поддержку творческих коллективов, организация и проведение праздничных мероприятий, творческих встреч для населения, культурного досуга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40.userapi.com/impf/xf5tiJMGEgDlJyPo_C92JNa-Brsd6k3ls7XCSg/mpT-iiZCfd0.jpg?size=1280x853&amp;quality=95&amp;sign=249ad7650402ddc72d915b5daa48f81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0" y="3209923"/>
            <a:ext cx="4308534" cy="2871234"/>
          </a:xfrm>
          <a:prstGeom prst="rect">
            <a:avLst/>
          </a:prstGeom>
          <a:noFill/>
        </p:spPr>
      </p:pic>
      <p:pic>
        <p:nvPicPr>
          <p:cNvPr id="19460" name="Picture 4" descr="https://sun9-75.userapi.com/impf/LjIQ14K5IgV4-dRbgyG-UkgziPSpejcq0qD-zw/Utsio5zPJSk.jpg?size=1280x853&amp;quality=95&amp;sign=532df458234a49caa51457d39ae8cd2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6" y="3209922"/>
            <a:ext cx="4159139" cy="28480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2020-2024 годы,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511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физкультурно-оздоровительных и спортивно-массовых мероприятий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49.userapi.com/impg/7FSETdHZ4fVhZnevQ7psZv2eawTOA1XcBKcdoA/cubqjERjH6k.jpg?size=1280x960&amp;quality=95&amp;sign=f8cfe5aaaf72868596f53b2b6f0483b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7" y="3721104"/>
            <a:ext cx="3979917" cy="2984938"/>
          </a:xfrm>
          <a:prstGeom prst="rect">
            <a:avLst/>
          </a:prstGeom>
          <a:noFill/>
        </p:spPr>
      </p:pic>
      <p:pic>
        <p:nvPicPr>
          <p:cNvPr id="18436" name="Picture 4" descr="https://sun9-62.userapi.com/impg/MJUKIgq_uoXOegssCCxfCzspgHb3FsCMmqZiGg/B7eIxzIA3MY.jpg?size=1280x853&amp;quality=95&amp;sign=93174484c49dbc86f1676cb66a677c9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66" y="2479662"/>
            <a:ext cx="4491099" cy="29928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2020-2024 годы,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2025-2027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511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объекта «Физкультурно-оздоровительный комплекс с универсальным игровым залом 36х18 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ftan\Desktop\10f37f59-6742-4e4e-83e5-034890928fdc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700" y="2564904"/>
            <a:ext cx="5364596" cy="40234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«Безопасный город Сертолово» на 2023-2027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Массарская\Desktop\Бюджет для граждан ОБЩАЯ\иконки\free-icon-advertising-10877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7" y="4341825"/>
            <a:ext cx="2200269" cy="220026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07604" y="2384884"/>
            <a:ext cx="3614787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работы  добровольной народной дружины по охране общественного порядка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645024"/>
            <a:ext cx="3651299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лабораторных исследований воды родников и водоёмов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9972" y="5085184"/>
            <a:ext cx="3687813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мерах безопасности жизнедеятельности и стратегии поведения в опасных для человека ситуациях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ссарская\Desktop\Бюджет для граждан ОБЩАЯ\иконки\free-icon-social-care-9213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67" y="2151045"/>
            <a:ext cx="1716111" cy="17161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МО Сертолово» на 2022-2026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6492" y="2004993"/>
            <a:ext cx="3468735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официального сайта администрации МО Сертолово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2922" y="4451364"/>
            <a:ext cx="4089456" cy="2081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Опубликование информации о деятельности органов местного самоуправления, нормативно-правовых актов и иной публичной информации в газете «Петербургский рубеж»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Массарская\Desktop\Бюджет для граждан ОБЩАЯ\иконки\free-icon-feedback-945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64" y="2333610"/>
            <a:ext cx="1968567" cy="1789137"/>
          </a:xfrm>
          <a:prstGeom prst="rect">
            <a:avLst/>
          </a:prstGeom>
          <a:noFill/>
        </p:spPr>
      </p:pic>
      <p:pic>
        <p:nvPicPr>
          <p:cNvPr id="15363" name="Picture 3" descr="C:\Users\Массарская\Desktop\Бюджет для граждан ОБЩАЯ\иконки\premium-icon-security-official-4011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09" y="4670442"/>
            <a:ext cx="1784388" cy="1784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102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качественным жильем граждан, проживающих на территории МО Сертолово» на 2023-2025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Массарская\Desktop\Бюджет для граждан ОБЩАЯ\иконки\free-icon-children-26408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13" y="4378338"/>
            <a:ext cx="2109783" cy="2109783"/>
          </a:xfrm>
          <a:prstGeom prst="rect">
            <a:avLst/>
          </a:prstGeom>
          <a:noFill/>
        </p:spPr>
      </p:pic>
      <p:pic>
        <p:nvPicPr>
          <p:cNvPr id="14338" name="Picture 2" descr="C:\Users\Массарская\Desktop\Бюджет для граждан ОБЩАЯ\иконки\premium-icon-house-21633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20" y="4305312"/>
            <a:ext cx="2117754" cy="211775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36492" y="2406637"/>
            <a:ext cx="8324964" cy="1533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программы предусмотрены бюджетные ассигнования на поддержку граждан, нуждающихся в улучшении жилищных условий, в том числе молодых граждан (молодых семей, многодетных семей и семей работников бюджетной сферы)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3722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 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79343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927" y="1238220"/>
          <a:ext cx="8858312" cy="537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52"/>
                <a:gridCol w="1390975"/>
                <a:gridCol w="1244556"/>
                <a:gridCol w="1024929"/>
              </a:tblGrid>
              <a:tr h="511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72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«Профилактика и противодействие коррупции в муниципальном образовании Сертоловское городское поселение Всеволожского муниципального района Ленинградской области»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846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территории МО Сертолово» 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3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деятельности органов местного самоуправления МО Сертолово»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106 728,3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107 317,8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104 331,9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2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инженерной и транспортной инфраструктуры на территории МО Сертолово»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10 061,0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85 763,1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72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«Энергосбережение и повышение энергетической эффективности в сфере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жилищно-коммунального хозяйства МО Сертолово» 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15 966,7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59 224,8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26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«Благоустроенный город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228 355,4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210 836,3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227 394,0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3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«Молодое поколение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65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в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33 118,4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33 948,5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33 948,5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29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 в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7 353,3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6 437,5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07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«Безопасный город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5 207,0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0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«Информирование населения о деятельности органов местного самоуправления МО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41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качественным жильем граждан, проживающих на территории МО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997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518 358,7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398 499,2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55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39 068,8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31 000,2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32 533,3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62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458 226,4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549 358,9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431 032,5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43577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61 716 человек 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численность населения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 Сертолово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начало 2022 года</a:t>
            </a:r>
            <a:endParaRPr lang="ru-RU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428736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63388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об объектах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капитального строительства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Овал 44"/>
          <p:cNvSpPr/>
          <p:nvPr/>
        </p:nvSpPr>
        <p:spPr>
          <a:xfrm>
            <a:off x="5724128" y="3176972"/>
            <a:ext cx="1512168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52120" y="3392996"/>
            <a:ext cx="165618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81 763,1 </a:t>
            </a:r>
            <a:r>
              <a:rPr lang="ru-RU" sz="20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92080" y="4077072"/>
            <a:ext cx="2412268" cy="74737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prstTxWarp prst="textArchDown">
              <a:avLst>
                <a:gd name="adj" fmla="val 2049401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запланировано средств</a:t>
            </a:r>
          </a:p>
        </p:txBody>
      </p:sp>
      <p:grpSp>
        <p:nvGrpSpPr>
          <p:cNvPr id="48" name="Группа 26"/>
          <p:cNvGrpSpPr/>
          <p:nvPr/>
        </p:nvGrpSpPr>
        <p:grpSpPr>
          <a:xfrm>
            <a:off x="4130951" y="5265204"/>
            <a:ext cx="4572000" cy="1381219"/>
            <a:chOff x="4310971" y="3861048"/>
            <a:chExt cx="4572000" cy="138121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084168" y="3861048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>
                      <a:lumMod val="50000"/>
                    </a:schemeClr>
                  </a:solidFill>
                </a:rPr>
                <a:t>из них</a:t>
              </a:r>
            </a:p>
          </p:txBody>
        </p:sp>
        <p:grpSp>
          <p:nvGrpSpPr>
            <p:cNvPr id="50" name="Группа 148"/>
            <p:cNvGrpSpPr/>
            <p:nvPr/>
          </p:nvGrpSpPr>
          <p:grpSpPr>
            <a:xfrm>
              <a:off x="4310971" y="4437112"/>
              <a:ext cx="4572000" cy="805155"/>
              <a:chOff x="4310971" y="4365104"/>
              <a:chExt cx="4572000" cy="805155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310971" y="4365104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- региональных  </a:t>
                </a:r>
                <a:r>
                  <a:rPr lang="ru-RU" sz="2000" b="1" spc="10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76 857,3 </a:t>
                </a:r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тыс. рублей  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4310971" y="4770149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- местных               </a:t>
                </a:r>
                <a:r>
                  <a:rPr lang="ru-RU" sz="20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4 905,8 </a:t>
                </a:r>
                <a:r>
                  <a:rPr lang="ru-RU" sz="1600" b="1" dirty="0" smtClean="0"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</a:rPr>
                  <a:t>тыс. рублей  </a:t>
                </a: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391980" y="1160748"/>
            <a:ext cx="4356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Предусмотрено проведение реконструкции объекта </a:t>
            </a:r>
          </a:p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«ПРОЕЗД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МКР.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ЧЁРНАЯ РЕЧКА – </a:t>
            </a:r>
          </a:p>
          <a:p>
            <a:pPr algn="ctr"/>
            <a:r>
              <a:rPr lang="ru-RU" b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МКР.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СЕРТОЛОВО-2» </a:t>
            </a:r>
          </a:p>
          <a:p>
            <a:pPr algn="ctr"/>
            <a:r>
              <a:rPr 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в 2024 году</a:t>
            </a:r>
          </a:p>
          <a:p>
            <a:endParaRPr lang="ru-RU" dirty="0"/>
          </a:p>
        </p:txBody>
      </p:sp>
      <p:pic>
        <p:nvPicPr>
          <p:cNvPr id="1026" name="Picture 2" descr="C:\Users\kftan\Desktop\free-icon-road-210728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-36512" y="980728"/>
            <a:ext cx="3600400" cy="5877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rtol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70"/>
            <a:ext cx="9144000" cy="68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2545" y="1092167"/>
            <a:ext cx="8215424" cy="452431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за </a:t>
            </a:r>
          </a:p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внимание!!!</a:t>
            </a:r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554162"/>
            <a:ext cx="8686800" cy="5087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Дефицит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превышение расходов бюджета над его доходами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Дотации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q/qEkwMlpKndo820SBINVDW7Pm5f94YiULatcrug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6541799" cy="5220550"/>
          </a:xfrm>
          <a:prstGeom prst="rect">
            <a:avLst/>
          </a:prstGeom>
          <a:noFill/>
        </p:spPr>
      </p:pic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14" y="106317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08500" cy="12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>
            <a:spLocks noChangeArrowheads="1"/>
          </p:cNvSpPr>
          <p:nvPr/>
        </p:nvSpPr>
        <p:spPr bwMode="auto">
          <a:xfrm>
            <a:off x="1285830" y="1420785"/>
            <a:ext cx="2263806" cy="208124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5557851" y="1493811"/>
            <a:ext cx="2300319" cy="204472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190439" y="3136896"/>
            <a:ext cx="1789137" cy="8763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6" name="object 5"/>
          <p:cNvSpPr>
            <a:spLocks noChangeArrowheads="1"/>
          </p:cNvSpPr>
          <p:nvPr/>
        </p:nvSpPr>
        <p:spPr bwMode="auto">
          <a:xfrm>
            <a:off x="4645026" y="3246435"/>
            <a:ext cx="1716111" cy="9493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object 5"/>
          <p:cNvSpPr>
            <a:spLocks noChangeArrowheads="1"/>
          </p:cNvSpPr>
          <p:nvPr/>
        </p:nvSpPr>
        <p:spPr bwMode="auto">
          <a:xfrm>
            <a:off x="5776929" y="3830643"/>
            <a:ext cx="1752624" cy="8763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" name="object 5"/>
          <p:cNvSpPr>
            <a:spLocks noChangeArrowheads="1"/>
          </p:cNvSpPr>
          <p:nvPr/>
        </p:nvSpPr>
        <p:spPr bwMode="auto">
          <a:xfrm>
            <a:off x="7164423" y="3246435"/>
            <a:ext cx="1598573" cy="9493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" name="object 5"/>
          <p:cNvSpPr>
            <a:spLocks noChangeArrowheads="1"/>
          </p:cNvSpPr>
          <p:nvPr/>
        </p:nvSpPr>
        <p:spPr bwMode="auto">
          <a:xfrm>
            <a:off x="1139778" y="3757617"/>
            <a:ext cx="1817651" cy="9858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dirty="0" smtClean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20" name="object 5"/>
          <p:cNvSpPr>
            <a:spLocks noChangeArrowheads="1"/>
          </p:cNvSpPr>
          <p:nvPr/>
        </p:nvSpPr>
        <p:spPr bwMode="auto">
          <a:xfrm>
            <a:off x="2673324" y="3209922"/>
            <a:ext cx="1817651" cy="9858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161" y="390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0440" y="3209923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428 339,9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Прямоугольник 33"/>
          <p:cNvSpPr>
            <a:spLocks noChangeArrowheads="1"/>
          </p:cNvSpPr>
          <p:nvPr/>
        </p:nvSpPr>
        <p:spPr bwMode="auto">
          <a:xfrm>
            <a:off x="446031" y="2917819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33"/>
          <p:cNvSpPr>
            <a:spLocks noChangeArrowheads="1"/>
          </p:cNvSpPr>
          <p:nvPr/>
        </p:nvSpPr>
        <p:spPr bwMode="auto">
          <a:xfrm>
            <a:off x="1395369" y="3538539"/>
            <a:ext cx="1533546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2024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33"/>
          <p:cNvSpPr>
            <a:spLocks noChangeArrowheads="1"/>
          </p:cNvSpPr>
          <p:nvPr/>
        </p:nvSpPr>
        <p:spPr bwMode="auto">
          <a:xfrm>
            <a:off x="2928915" y="2990845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33"/>
          <p:cNvSpPr>
            <a:spLocks noChangeArrowheads="1"/>
          </p:cNvSpPr>
          <p:nvPr/>
        </p:nvSpPr>
        <p:spPr bwMode="auto">
          <a:xfrm>
            <a:off x="7383500" y="2990844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2025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Прямоугольник 33"/>
          <p:cNvSpPr>
            <a:spLocks noChangeArrowheads="1"/>
          </p:cNvSpPr>
          <p:nvPr/>
        </p:nvSpPr>
        <p:spPr bwMode="auto">
          <a:xfrm>
            <a:off x="6178572" y="3611566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2024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3"/>
          <p:cNvSpPr>
            <a:spLocks noChangeArrowheads="1"/>
          </p:cNvSpPr>
          <p:nvPr/>
        </p:nvSpPr>
        <p:spPr bwMode="auto">
          <a:xfrm>
            <a:off x="4864104" y="2954332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2023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6291" y="3830644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544 630,4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73324" y="3282948"/>
            <a:ext cx="18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433 468,8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8052" y="3246435"/>
            <a:ext cx="16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458 226,4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2981" y="3940183"/>
            <a:ext cx="171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559 785,5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1837" y="3282948"/>
            <a:ext cx="167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452 400,9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" descr="https://regnum.ru/uploads/pictures/news/2018/04/03/regnum_picture_1522788411121984_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182" y="4853007"/>
            <a:ext cx="2927332" cy="1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ject 3"/>
          <p:cNvSpPr>
            <a:spLocks noChangeArrowheads="1"/>
          </p:cNvSpPr>
          <p:nvPr/>
        </p:nvSpPr>
        <p:spPr bwMode="auto">
          <a:xfrm>
            <a:off x="5010156" y="4889520"/>
            <a:ext cx="1241442" cy="98585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7" name="object 2"/>
          <p:cNvSpPr>
            <a:spLocks noChangeArrowheads="1"/>
          </p:cNvSpPr>
          <p:nvPr/>
        </p:nvSpPr>
        <p:spPr bwMode="auto">
          <a:xfrm>
            <a:off x="6908832" y="5437215"/>
            <a:ext cx="1277955" cy="98585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9518" y="4853006"/>
            <a:ext cx="416248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Дефицит бюджета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2023 год  составляет  29 886,5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2024 год  составляет  15 155,1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2025 </a:t>
            </a:r>
            <a:r>
              <a:rPr lang="ru-RU" b="1" spc="-40" dirty="0" smtClean="0">
                <a:solidFill>
                  <a:srgbClr val="FF00FF"/>
                </a:solidFill>
                <a:latin typeface="Times New Roman"/>
                <a:cs typeface="Times New Roman"/>
              </a:rPr>
              <a:t>год  </a:t>
            </a: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составляет  18 932,1</a:t>
            </a:r>
            <a:endParaRPr lang="ru-RU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0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4967" y="1493811"/>
            <a:ext cx="3030579" cy="19351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БЮДЖЕТА</a:t>
            </a:r>
            <a:endParaRPr lang="ru-RU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600299" y="2516175"/>
            <a:ext cx="47466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05546" y="2552688"/>
            <a:ext cx="4381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4"/>
            <a:endCxn id="36" idx="0"/>
          </p:cNvCxnSpPr>
          <p:nvPr/>
        </p:nvCxnSpPr>
        <p:spPr>
          <a:xfrm rot="5400000">
            <a:off x="4425949" y="3593308"/>
            <a:ext cx="32861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альтернативный процесс 29"/>
          <p:cNvSpPr/>
          <p:nvPr/>
        </p:nvSpPr>
        <p:spPr>
          <a:xfrm>
            <a:off x="226953" y="3355974"/>
            <a:ext cx="2336832" cy="3067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113"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 уплаты налогов,  установленных  Налоговым кодексом  Российской</a:t>
            </a:r>
          </a:p>
          <a:p>
            <a:pPr marL="11113" algn="ctr"/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(налог на доходы физических лиц, земельный, налоги на имущество и др.)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580215" y="3392486"/>
            <a:ext cx="2300319" cy="303057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 доходы от продажи и аренды имущества и др.)</a:t>
            </a: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263466" y="1858941"/>
            <a:ext cx="2336832" cy="149703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НАЛОГОВЫЕ ДОХОДЫ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6543702" y="1822428"/>
            <a:ext cx="2336832" cy="157005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НЕНАЛОГОВЫЕ ДОХОДЫ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3111480" y="3757617"/>
            <a:ext cx="2957553" cy="135098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БЕЗВОЗМЕЗДНЫЕ ПОСТУПЛЕНИЯ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855889" y="5108598"/>
            <a:ext cx="3578274" cy="127795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 трансферты),  организаций, граждан (кроме налоговых и  неналоговых доходов)</a:t>
            </a:r>
          </a:p>
          <a:p>
            <a:pPr marL="11113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928694" cy="10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299979" y="252369"/>
          <a:ext cx="8617068" cy="642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532" y="1520788"/>
          <a:ext cx="8460940" cy="473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152"/>
                <a:gridCol w="1213279"/>
                <a:gridCol w="1213279"/>
                <a:gridCol w="1213279"/>
                <a:gridCol w="1155572"/>
                <a:gridCol w="1063379"/>
              </a:tblGrid>
              <a:tr h="93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599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182 715,1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167 264,0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177 140,0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183 937,6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193 257,0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23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75 453,5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86 640,0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92 437,6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100 757,0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2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2 052,3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2 400,0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27 104,4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9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78 075,9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55 864,0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и задолженности (перерасчеты) по отмененным налогам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-243408"/>
            <a:ext cx="7523244" cy="1676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 и прогноз поступлений доходной части бюджета МО 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9167</TotalTime>
  <Words>2320</Words>
  <Application>Microsoft Office PowerPoint</Application>
  <PresentationFormat>Экран (4:3)</PresentationFormat>
  <Paragraphs>642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БЮДЖЕТ                 ДЛЯ                       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Доходы  отчет и прогноз поступлений доходной части бюджета МО Сертолово</vt:lpstr>
      <vt:lpstr>Доходы   отчет и прогноз поступлений доходной части бюджета МО Сертолово</vt:lpstr>
      <vt:lpstr>Доходы  прогнозируемое поступление доходной части бюджета МО Сертолово</vt:lpstr>
      <vt:lpstr>Расходы бюджета  МО Сертолово в 2023 году</vt:lpstr>
      <vt:lpstr>РАСХОДЫ  структура расходной части бюджета  МО Сертолово</vt:lpstr>
      <vt:lpstr>РАСХОДЫ  структура расходной части бюджета  МО Сертолово</vt:lpstr>
      <vt:lpstr>РАСХОДЫ  структура расходной части бюджета  МО Сертолово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Муниципальные программы  и  непрограммные расХОДЫ бюджета  МО сертолово</vt:lpstr>
      <vt:lpstr>Сведения об объектах  капитального строительства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IRINAM</dc:creator>
  <cp:lastModifiedBy>kftanya21@outlook.com</cp:lastModifiedBy>
  <cp:revision>730</cp:revision>
  <dcterms:created xsi:type="dcterms:W3CDTF">2021-06-08T14:18:43Z</dcterms:created>
  <dcterms:modified xsi:type="dcterms:W3CDTF">2022-12-28T07:48:50Z</dcterms:modified>
</cp:coreProperties>
</file>